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PT Sans Narrow"/>
      <p:regular r:id="rId57"/>
      <p:bold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612F52-95EF-451A-B509-FB83E1F2286F}">
  <a:tblStyle styleId="{79612F52-95EF-451A-B509-FB83E1F2286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TSansNarrow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OpenSans-regular.fntdata"/><Relationship Id="rId14" Type="http://schemas.openxmlformats.org/officeDocument/2006/relationships/slide" Target="slides/slide8.xml"/><Relationship Id="rId58" Type="http://schemas.openxmlformats.org/officeDocument/2006/relationships/font" Target="fonts/PTSansNarrow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ccc0cfaa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3ccc0cfaa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ccc0cfaa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3ccc0cfaa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ccc0cfaa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3ccc0cfaa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ccc0cfaa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3ccc0cfaa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ccc0cfaa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3ccc0cfaa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cc0cfaa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3ccc0cfaa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ccc0cfaae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ccc0cfaa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ccc0cfaae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ccc0cfaa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ccc0cfaae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ccc0cfaa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ccc0cfaa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ccc0cfaa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ccc0cfaa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ccc0cfaa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ccc0cfaa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ccc0cfaa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ccc0cfaae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ccc0cfaae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ccc0cfaae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ccc0cfaae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ccc0cfaae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ccc0cfaa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ccc0cfaa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ccc0cfaa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ccc0cfaae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ccc0cfaae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ccc0cfaae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ccc0cfaae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ccc0cfaa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ccc0cfaa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ccc0cfaae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ccc0cfaae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ccc0cfaae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ccc0cfaae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cc0cfaa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cc0cfaa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ccc0cfaae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ccc0cfaae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ccc0cfaa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ccc0cfaa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ccc0cfaae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ccc0cfaae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ccc0cfaae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ccc0cfaae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ccc0cfaae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ccc0cfaae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ccc0cfaa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ccc0cfaa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ccc0cfaae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ccc0cfaae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ccc0cfaae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ccc0cfaae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ccc0cfaae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ccc0cfaae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ccc0cfaae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ccc0cfaae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ccc0cfaa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13ccc0cfaa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ccc0cfaae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ccc0cfaa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c638c00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c638c00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c638c009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c638c009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ccc0cfaae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ccc0cfaae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ccc0cfaae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ccc0cfaae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ccc0cfaae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ccc0cfaae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ccc0cfaae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ccc0cfaae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c638c009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3c638c009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c638c009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c638c009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c638c009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c638c009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ccc0cfaa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13ccc0cfaa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ccc0cfaae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ccc0cfaae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cc0cfaa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3ccc0cfaa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ccc0cfaa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3ccc0cfaa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ccc0cfaa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3ccc0cfaa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ccc0cfaa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3ccc0cfaa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35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58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ypi.org/" TargetMode="External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4.png"/><Relationship Id="rId6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ocs.opencv.org/3.4/d8/d01/group__imgproc__color__conversions.html" TargetMode="External"/><Relationship Id="rId4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70.png"/><Relationship Id="rId5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geeksforgeeks.org/python-pil-image-crop-method/" TargetMode="External"/><Relationship Id="rId4" Type="http://schemas.openxmlformats.org/officeDocument/2006/relationships/hyperlink" Target="https://www.geeksforgeeks.org/python-pil-image-transpose-method/" TargetMode="External"/><Relationship Id="rId5" Type="http://schemas.openxmlformats.org/officeDocument/2006/relationships/hyperlink" Target="https://www.geeksforgeeks.org/python-pil-image-convert-method/" TargetMode="External"/><Relationship Id="rId6" Type="http://schemas.openxmlformats.org/officeDocument/2006/relationships/hyperlink" Target="https://www.geeksforgeeks.org/python-pil-image-resize-method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naconda.com/products/individual#Downloads" TargetMode="External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程式設計上下 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Day1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Presenter: </a:t>
            </a:r>
            <a:r>
              <a:rPr lang="zh-TW"/>
              <a:t>廖禾豪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使用 Jupyter Notebook 編輯Python語法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050" y="1205250"/>
            <a:ext cx="7917901" cy="364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Google Colaboratory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可以從自己雲端建立屬於自己的Colab程式</a:t>
            </a:r>
            <a:endParaRPr sz="2500"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550" y="1870825"/>
            <a:ext cx="3292547" cy="305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5010" y="1992849"/>
            <a:ext cx="3940441" cy="26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做深度學習任務時記得設定GPU</a:t>
            </a:r>
            <a:endParaRPr sz="2500"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設定GPU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8079" y="1820975"/>
            <a:ext cx="2007646" cy="141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4">
            <a:alphaModFix/>
          </a:blip>
          <a:srcRect b="4489" l="0" r="0" t="0"/>
          <a:stretch/>
        </p:blipFill>
        <p:spPr>
          <a:xfrm>
            <a:off x="1700625" y="1820975"/>
            <a:ext cx="2932700" cy="31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1001" y="3200023"/>
            <a:ext cx="2250640" cy="15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6110250" y="4298525"/>
            <a:ext cx="5214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可透過驚嘆號加上指令來完成cmd之動作</a:t>
            </a:r>
            <a:endParaRPr sz="2500"/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安裝其他環境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175" y="1811699"/>
            <a:ext cx="4149750" cy="154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5975" y="3320595"/>
            <a:ext cx="5867851" cy="147935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顯卡狀態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透過 !nvidia-smi 觀看顯卡狀態</a:t>
            </a:r>
            <a:endParaRPr sz="2500"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735" y="1820248"/>
            <a:ext cx="4492525" cy="30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上傳檔案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可上傳自己的檔案至Google Colab</a:t>
            </a:r>
            <a:endParaRPr sz="2500"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402" y="2093175"/>
            <a:ext cx="3687175" cy="21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3110675" y="2478275"/>
            <a:ext cx="683700" cy="52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</a:t>
            </a:r>
            <a:r>
              <a:rPr lang="zh-TW"/>
              <a:t>基本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基</a:t>
            </a:r>
            <a:r>
              <a:rPr lang="zh-TW"/>
              <a:t>本介紹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基本資料型態與變數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基本數學運算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決策指令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迴圈設計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函式封裝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錯誤處理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類別介紹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基本資料型態與變數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960925"/>
            <a:ext cx="8520600" cy="26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數值型態 : </a:t>
            </a:r>
            <a:r>
              <a:rPr lang="zh-TW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int, float, complex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布林型態 : </a:t>
            </a:r>
            <a:r>
              <a:rPr lang="zh-TW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bool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字串型態 : </a:t>
            </a:r>
            <a:r>
              <a:rPr lang="zh-TW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str, chr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容器型態 :</a:t>
            </a:r>
            <a:r>
              <a:rPr lang="zh-TW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list, dict, tuple, set</a:t>
            </a:r>
            <a:endParaRPr sz="1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166" y="1155500"/>
            <a:ext cx="4497134" cy="35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基本資料型態與變數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250" y="1152425"/>
            <a:ext cx="564460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環境介紹（Anaconda, Jupyter Notebook, Google colab）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python 基本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OpenCV, PIL 簡介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數學運算子</a:t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8325"/>
            <a:ext cx="3349100" cy="33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450" y="2657375"/>
            <a:ext cx="28384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59100"/>
            <a:ext cx="3114875" cy="15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關係</a:t>
            </a:r>
            <a:r>
              <a:rPr lang="zh-TW"/>
              <a:t>運算子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50" y="1252375"/>
            <a:ext cx="37338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50" y="3390675"/>
            <a:ext cx="20764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725" y="1252375"/>
            <a:ext cx="387339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等號</a:t>
            </a:r>
            <a:r>
              <a:rPr lang="zh-TW"/>
              <a:t>運算子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0600"/>
            <a:ext cx="2473875" cy="16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87531"/>
            <a:ext cx="2473875" cy="162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950" y="2947425"/>
            <a:ext cx="2764305" cy="18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0350" y="3087525"/>
            <a:ext cx="2499375" cy="17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9776" y="806825"/>
            <a:ext cx="4503599" cy="19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邏輯</a:t>
            </a:r>
            <a:r>
              <a:rPr lang="zh-TW"/>
              <a:t>運算子</a:t>
            </a:r>
            <a:endParaRPr/>
          </a:p>
        </p:txBody>
      </p:sp>
      <p:graphicFrame>
        <p:nvGraphicFramePr>
          <p:cNvPr id="239" name="Google Shape;239;p35"/>
          <p:cNvGraphicFramePr/>
          <p:nvPr/>
        </p:nvGraphicFramePr>
        <p:xfrm>
          <a:off x="529900" y="152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{79612F52-95EF-451A-B509-FB83E1F2286F}</a:tableStyleId>
              </a:tblPr>
              <a:tblGrid>
                <a:gridCol w="647700"/>
                <a:gridCol w="723900"/>
                <a:gridCol w="666750"/>
                <a:gridCol w="638175"/>
                <a:gridCol w="638175"/>
              </a:tblGrid>
              <a:tr h="6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AND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OR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NOT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09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輸入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輸出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輸出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輸出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輸出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0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00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01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11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50" marB="91450" marR="91450" marL="914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475" y="581275"/>
            <a:ext cx="4994600" cy="286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0" l="0" r="51913" t="0"/>
          <a:stretch/>
        </p:blipFill>
        <p:spPr>
          <a:xfrm>
            <a:off x="4028475" y="3563050"/>
            <a:ext cx="2745626" cy="8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運算子優先順序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175" y="1152425"/>
            <a:ext cx="406964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決策指令 - if / elif / else 條件敘述</a:t>
            </a:r>
            <a:endParaRPr b="0"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375285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650" y="1074125"/>
            <a:ext cx="4933950" cy="251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 rotWithShape="1">
          <a:blip r:embed="rId5">
            <a:alphaModFix/>
          </a:blip>
          <a:srcRect b="0" l="0" r="26653" t="0"/>
          <a:stretch/>
        </p:blipFill>
        <p:spPr>
          <a:xfrm>
            <a:off x="4057650" y="3587950"/>
            <a:ext cx="3807026" cy="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6">
            <a:alphaModFix/>
          </a:blip>
          <a:srcRect b="0" l="0" r="41954" t="0"/>
          <a:stretch/>
        </p:blipFill>
        <p:spPr>
          <a:xfrm>
            <a:off x="4057650" y="4111925"/>
            <a:ext cx="3293201" cy="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決策指令 - </a:t>
            </a:r>
            <a:r>
              <a:rPr lang="zh-TW"/>
              <a:t>巢狀 if 條件敘述</a:t>
            </a:r>
            <a:endParaRPr b="0"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3" cy="318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迴圈 - for loop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●"/>
            </a:pPr>
            <a:r>
              <a:rPr lang="zh-TW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可迭代物件: range(), list, tuple, dict, set</a:t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00" y="2181150"/>
            <a:ext cx="3535325" cy="16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900" y="1814125"/>
            <a:ext cx="2417900" cy="29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300" y="1814125"/>
            <a:ext cx="2637711" cy="29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迴圈 - while loop</a:t>
            </a:r>
            <a:endParaRPr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●"/>
            </a:pPr>
            <a:r>
              <a:rPr lang="zh-TW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判斷條件成立則進入迴圈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075" y="1266325"/>
            <a:ext cx="44767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975" y="2085475"/>
            <a:ext cx="29146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函式</a:t>
            </a:r>
            <a:endParaRPr/>
          </a:p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封裝程式片段，將流程(process)中引用不同數值或變數的部份設計為</a:t>
            </a:r>
            <a:r>
              <a:rPr lang="zh-TW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「參數」(parameter)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。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提升程式碼的</a:t>
            </a:r>
            <a:r>
              <a:rPr lang="zh-TW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簡潔性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可讀性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與</a:t>
            </a:r>
            <a:r>
              <a:rPr lang="zh-TW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重用性。</a:t>
            </a:r>
            <a:endParaRPr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450" y="2512013"/>
            <a:ext cx="241935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925" y="2512013"/>
            <a:ext cx="259080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298300" y="3382075"/>
            <a:ext cx="241288" cy="2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環境介紹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</a:t>
            </a:r>
            <a:r>
              <a:rPr lang="zh-TW"/>
              <a:t>函式類別</a:t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75" y="1506634"/>
            <a:ext cx="7194000" cy="2653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內建函式</a:t>
            </a:r>
            <a:endParaRPr/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50" y="1266327"/>
            <a:ext cx="7194000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6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編寫/匯入模組(套件)</a:t>
            </a:r>
            <a:endParaRPr/>
          </a:p>
        </p:txBody>
      </p:sp>
      <p:sp>
        <p:nvSpPr>
          <p:cNvPr id="307" name="Google Shape;307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66325"/>
            <a:ext cx="8238150" cy="29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第三方程式庫</a:t>
            </a:r>
            <a:endParaRPr/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search here</a:t>
            </a:r>
            <a:endParaRPr/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225" y="1690825"/>
            <a:ext cx="7483549" cy="28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錯誤處理 try / except</a:t>
            </a:r>
            <a:endParaRPr/>
          </a:p>
        </p:txBody>
      </p:sp>
      <p:sp>
        <p:nvSpPr>
          <p:cNvPr id="321" name="Google Shape;321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之後的敘述 (try clause) 會先被執行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如果沒有發生任何例外，except 之後的敘述(except clause) 會自動被忽略。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如果當執行 try 之後的敘述時發生了例外，錯誤地方之後的敘述就不會被執行，並執行 except 之後的敘述式。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280" y="2766050"/>
            <a:ext cx="3655025" cy="15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類別與物件</a:t>
            </a:r>
            <a:endParaRPr/>
          </a:p>
        </p:txBody>
      </p:sp>
      <p:sp>
        <p:nvSpPr>
          <p:cNvPr id="328" name="Google Shape;328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物件由屬性 (Attribute) 與方法 (Method) 組成。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屬性（Attribute)：以變數形式表示，一個物件可以包含多個屬性，例如一個多邊形物件的顏色、長度。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方法(Method)：以函式來表示，一個物件可以包含多個函式，例如一個多邊形物件可以被計算面積、體積。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類別(Class)會定義未來產生物件 (Object) 時所擁有的屬性 (Attribute) 及方法 (Method)。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類別與繼承</a:t>
            </a:r>
            <a:endParaRPr/>
          </a:p>
        </p:txBody>
      </p:sp>
      <p:sp>
        <p:nvSpPr>
          <p:cNvPr id="334" name="Google Shape;334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13" y="1890175"/>
            <a:ext cx="27146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463" y="1890163"/>
            <a:ext cx="296227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覆寫 overriding 與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多型 Polymorphism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025" y="1360325"/>
            <a:ext cx="32766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500" y="2504125"/>
            <a:ext cx="3116125" cy="5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OpenCV, PIL </a:t>
            </a:r>
            <a:r>
              <a:rPr lang="zh-TW"/>
              <a:t>簡介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 </a:t>
            </a:r>
            <a:r>
              <a:rPr lang="zh-TW"/>
              <a:t>簡介及安裝</a:t>
            </a:r>
            <a:endParaRPr/>
          </a:p>
        </p:txBody>
      </p:sp>
      <p:sp>
        <p:nvSpPr>
          <p:cNvPr id="355" name="Google Shape;355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Source Computer Vision Library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開源的一些影像處理基本函式庫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包含影像讀取、影像寫入、傳統影像處理方法以及一些欲訓練好的模型方法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1"/>
          <p:cNvSpPr txBox="1"/>
          <p:nvPr/>
        </p:nvSpPr>
        <p:spPr>
          <a:xfrm>
            <a:off x="2353625" y="3273450"/>
            <a:ext cx="3895800" cy="67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pip install opencv-python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zh-TW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pip install opencv-contrib-python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Anaconda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優點</a:t>
            </a:r>
            <a:endParaRPr sz="25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內建python，高度整合python資料科學生態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擁有強大的包管理工具-conda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可用超過600個python資料科學庫</a:t>
            </a:r>
            <a:endParaRPr sz="20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缺點</a:t>
            </a:r>
            <a:endParaRPr sz="25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部分套件不相容</a:t>
            </a:r>
            <a:endParaRPr sz="2000"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1300" y="3765397"/>
            <a:ext cx="4621400" cy="11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 </a:t>
            </a:r>
            <a:r>
              <a:rPr lang="zh-TW"/>
              <a:t>影像讀取</a:t>
            </a:r>
            <a:endParaRPr/>
          </a:p>
        </p:txBody>
      </p:sp>
      <p:sp>
        <p:nvSpPr>
          <p:cNvPr id="362" name="Google Shape;362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cv2.imread(img)								cv2.imread(img, 0)</a:t>
            </a:r>
            <a:endParaRPr/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475" y="1749725"/>
            <a:ext cx="35623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749713"/>
            <a:ext cx="3019425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2775" y="3281900"/>
            <a:ext cx="1592875" cy="15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9425" y="3193975"/>
            <a:ext cx="1592875" cy="15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 split / merge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4483801" cy="27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125" y="1266325"/>
            <a:ext cx="4093176" cy="92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 </a:t>
            </a:r>
            <a:r>
              <a:rPr lang="zh-TW"/>
              <a:t>色域轉換</a:t>
            </a:r>
            <a:endParaRPr/>
          </a:p>
        </p:txBody>
      </p:sp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color space</a:t>
            </a:r>
            <a:endParaRPr/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125" y="1928375"/>
            <a:ext cx="5193025" cy="21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 </a:t>
            </a:r>
            <a:r>
              <a:rPr lang="zh-TW"/>
              <a:t>影像儲存</a:t>
            </a:r>
            <a:endParaRPr/>
          </a:p>
        </p:txBody>
      </p:sp>
      <p:sp>
        <p:nvSpPr>
          <p:cNvPr id="387" name="Google Shape;387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cv2.</a:t>
            </a:r>
            <a:r>
              <a:rPr lang="zh-TW"/>
              <a:t>imwrite(filename, img[, params])</a:t>
            </a:r>
            <a:endParaRPr/>
          </a:p>
        </p:txBody>
      </p:sp>
      <p:pic>
        <p:nvPicPr>
          <p:cNvPr id="388" name="Google Shape;3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075" y="1925575"/>
            <a:ext cx="5998024" cy="25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 </a:t>
            </a:r>
            <a:r>
              <a:rPr lang="zh-TW"/>
              <a:t>圖片位移</a:t>
            </a:r>
            <a:endParaRPr/>
          </a:p>
        </p:txBody>
      </p:sp>
      <p:sp>
        <p:nvSpPr>
          <p:cNvPr id="394" name="Google Shape;394;p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cv2.warpAffine(img, Mat, dim)</a:t>
            </a:r>
            <a:endParaRPr/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425" y="2165850"/>
            <a:ext cx="1592875" cy="15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00" y="2165850"/>
            <a:ext cx="1592875" cy="15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807725"/>
            <a:ext cx="42481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 </a:t>
            </a:r>
            <a:r>
              <a:rPr lang="zh-TW"/>
              <a:t>圖片</a:t>
            </a:r>
            <a:r>
              <a:rPr lang="zh-TW"/>
              <a:t>旋轉</a:t>
            </a:r>
            <a:endParaRPr/>
          </a:p>
        </p:txBody>
      </p:sp>
      <p:sp>
        <p:nvSpPr>
          <p:cNvPr id="403" name="Google Shape;403;p5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cv2.getRotationMatrix2d(point, angle, scale)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cv2.warpAffine(img, Mat, dim)</a:t>
            </a:r>
            <a:endParaRPr/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675" y="2270375"/>
            <a:ext cx="1592875" cy="15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270375"/>
            <a:ext cx="49053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7150" y="2270375"/>
            <a:ext cx="1592875" cy="15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 </a:t>
            </a:r>
            <a:r>
              <a:rPr lang="zh-TW"/>
              <a:t>圖片</a:t>
            </a:r>
            <a:r>
              <a:rPr lang="zh-TW"/>
              <a:t>縮放</a:t>
            </a:r>
            <a:endParaRPr/>
          </a:p>
        </p:txBody>
      </p:sp>
      <p:sp>
        <p:nvSpPr>
          <p:cNvPr id="412" name="Google Shape;412;p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cv2.</a:t>
            </a:r>
            <a:r>
              <a:rPr lang="zh-TW"/>
              <a:t>resize(src, dsize, interpolation)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7938"/>
            <a:ext cx="60007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8350" y="1305550"/>
            <a:ext cx="1704350" cy="17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350" y="3009900"/>
            <a:ext cx="940325" cy="9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8"/>
          <p:cNvSpPr/>
          <p:nvPr/>
        </p:nvSpPr>
        <p:spPr>
          <a:xfrm>
            <a:off x="3902425" y="2732375"/>
            <a:ext cx="2279400" cy="27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8"/>
          <p:cNvSpPr txBox="1"/>
          <p:nvPr/>
        </p:nvSpPr>
        <p:spPr>
          <a:xfrm>
            <a:off x="4490850" y="3332125"/>
            <a:ext cx="21846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cv2.INTER_NEAREST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cv2.INTER_LINEAR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cv2.INTER_AREA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cv2.INTER_CUBIC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CCCCCC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cv2.INTER_LANCZOS4</a:t>
            </a:r>
            <a:endParaRPr sz="1200">
              <a:solidFill>
                <a:srgbClr val="CCCCCC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18" name="Google Shape;418;p58"/>
          <p:cNvCxnSpPr>
            <a:stCxn id="416" idx="2"/>
          </p:cNvCxnSpPr>
          <p:nvPr/>
        </p:nvCxnSpPr>
        <p:spPr>
          <a:xfrm>
            <a:off x="5042125" y="3009875"/>
            <a:ext cx="2370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PIL </a:t>
            </a:r>
            <a:r>
              <a:rPr lang="zh-TW"/>
              <a:t>簡介與安裝</a:t>
            </a:r>
            <a:endParaRPr/>
          </a:p>
        </p:txBody>
      </p:sp>
      <p:sp>
        <p:nvSpPr>
          <p:cNvPr id="424" name="Google Shape;424;p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b="1" lang="zh-TW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Python Imaging Library</a:t>
            </a:r>
            <a:endParaRPr/>
          </a:p>
        </p:txBody>
      </p:sp>
      <p:sp>
        <p:nvSpPr>
          <p:cNvPr id="425" name="Google Shape;425;p59"/>
          <p:cNvSpPr txBox="1"/>
          <p:nvPr/>
        </p:nvSpPr>
        <p:spPr>
          <a:xfrm>
            <a:off x="2336650" y="2730250"/>
            <a:ext cx="3895800" cy="6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pip install pillow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 PIL install Image as Image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PIL 圖片讀取與轉換</a:t>
            </a:r>
            <a:endParaRPr/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200" y="1877175"/>
            <a:ext cx="3119100" cy="16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41825"/>
            <a:ext cx="4867625" cy="23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PIL </a:t>
            </a:r>
            <a:r>
              <a:rPr lang="zh-TW"/>
              <a:t>其他應用</a:t>
            </a:r>
            <a:endParaRPr/>
          </a:p>
        </p:txBody>
      </p:sp>
      <p:sp>
        <p:nvSpPr>
          <p:cNvPr id="439" name="Google Shape;439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Image.crop()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Image.transpose()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Image.convert()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6"/>
              </a:rPr>
              <a:t>Image.resize()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環境安裝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安裝Anaconda </a:t>
            </a:r>
            <a:r>
              <a:rPr lang="zh-TW" sz="1400">
                <a:solidFill>
                  <a:srgbClr val="000000"/>
                </a:solidFill>
              </a:rPr>
              <a:t>(</a:t>
            </a:r>
            <a:r>
              <a:rPr lang="zh-TW" sz="1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https://www.anaconda.com/products/individual#Downloads</a:t>
            </a:r>
            <a:r>
              <a:rPr lang="zh-TW" sz="1400">
                <a:solidFill>
                  <a:srgbClr val="000000"/>
                </a:solidFill>
              </a:rPr>
              <a:t>)</a:t>
            </a:r>
            <a:endParaRPr sz="1400">
              <a:solidFill>
                <a:srgbClr val="00000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rgbClr val="000000"/>
                </a:solidFill>
              </a:rPr>
              <a:t>包裝基本常用的Python編輯工具(Jupyter notebook, Spyder..)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863" y="2330850"/>
            <a:ext cx="6974274" cy="23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 for Listening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建立環境與安裝基礎套件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建立虛擬環境	conda create --name </a:t>
            </a:r>
            <a:r>
              <a:rPr lang="zh-TW">
                <a:solidFill>
                  <a:srgbClr val="FF0000"/>
                </a:solidFill>
              </a:rPr>
              <a:t>myenv </a:t>
            </a:r>
            <a:r>
              <a:rPr lang="zh-TW"/>
              <a:t>python=3.7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進入虛擬環境	conda activate </a:t>
            </a:r>
            <a:r>
              <a:rPr lang="zh-TW">
                <a:solidFill>
                  <a:srgbClr val="FF0000"/>
                </a:solidFill>
              </a:rPr>
              <a:t>myenv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離開虛擬環境 	conda deactivate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查看虛擬環境 	conda env list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刪除虛擬環境 	conda env remove --name </a:t>
            </a:r>
            <a:r>
              <a:rPr lang="zh-TW">
                <a:solidFill>
                  <a:srgbClr val="FF0000"/>
                </a:solidFill>
              </a:rPr>
              <a:t>myenv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安裝套件		conda install </a:t>
            </a:r>
            <a:r>
              <a:rPr lang="zh-TW">
                <a:solidFill>
                  <a:srgbClr val="FF9900"/>
                </a:solidFill>
              </a:rPr>
              <a:t>opencv-python</a:t>
            </a:r>
            <a:endParaRPr>
              <a:solidFill>
                <a:srgbClr val="FF99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查看安裝的套件	conda list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刪除特定套件	conda remove --name </a:t>
            </a:r>
            <a:r>
              <a:rPr lang="zh-TW">
                <a:solidFill>
                  <a:srgbClr val="FF0000"/>
                </a:solidFill>
              </a:rPr>
              <a:t>myenv</a:t>
            </a:r>
            <a:r>
              <a:rPr lang="zh-TW">
                <a:solidFill>
                  <a:srgbClr val="FF9900"/>
                </a:solidFill>
              </a:rPr>
              <a:t> opencv-python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9025" y="2028125"/>
            <a:ext cx="2004200" cy="10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Jupyter Notebook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266325"/>
            <a:ext cx="85206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優點</a:t>
            </a:r>
            <a:endParaRPr sz="25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可單獨運行不同Cell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方便閱讀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500"/>
              <a:t>缺點</a:t>
            </a:r>
            <a:endParaRPr sz="25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缺乏豐富IDE功能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1500"/>
              <a:t>pip install jupyter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sz="1500"/>
              <a:t>conda install jupyter</a:t>
            </a:r>
            <a:endParaRPr sz="15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9762" l="0" r="0" t="10083"/>
          <a:stretch/>
        </p:blipFill>
        <p:spPr>
          <a:xfrm>
            <a:off x="4724425" y="2984224"/>
            <a:ext cx="3966650" cy="1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如何使用Jupyter Notebook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從開始工具列直接開啟</a:t>
            </a:r>
            <a:endParaRPr sz="2500"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1399" y="1977900"/>
            <a:ext cx="5115938" cy="25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663" y="2204695"/>
            <a:ext cx="2754736" cy="1876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如何使用Jupyter Notebook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在cmd中輸入 jupyter notebook 即可開啟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假如不小心關閉視窗也可透過網址開啟</a:t>
            </a:r>
            <a:endParaRPr sz="2500"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3175" y="1881647"/>
            <a:ext cx="3031225" cy="10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975" y="3688363"/>
            <a:ext cx="85820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2341550" y="3888325"/>
            <a:ext cx="6161400" cy="26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